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83648" r:id="rId1"/>
  </p:sldMasterIdLst>
  <p:notesMasterIdLst>
    <p:notesMasterId r:id="rId8"/>
  </p:notesMasterIdLst>
  <p:handoutMasterIdLst>
    <p:handoutMasterId r:id="rId9"/>
  </p:handoutMasterIdLst>
  <p:sldIdLst>
    <p:sldId id="284" r:id="rId2"/>
    <p:sldId id="275" r:id="rId3"/>
    <p:sldId id="286" r:id="rId4"/>
    <p:sldId id="279" r:id="rId5"/>
    <p:sldId id="277" r:id="rId6"/>
    <p:sldId id="285" r:id="rId7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19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A0"/>
    <a:srgbClr val="000087"/>
    <a:srgbClr val="861119"/>
    <a:srgbClr val="661023"/>
    <a:srgbClr val="751128"/>
    <a:srgbClr val="580E1F"/>
    <a:srgbClr val="C8C8C8"/>
    <a:srgbClr val="830B2C"/>
    <a:srgbClr val="862333"/>
    <a:srgbClr val="5C0D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072" autoAdjust="0"/>
    <p:restoredTop sz="89348" autoAdjust="0"/>
  </p:normalViewPr>
  <p:slideViewPr>
    <p:cSldViewPr snapToGrid="0" snapToObjects="1">
      <p:cViewPr varScale="1">
        <p:scale>
          <a:sx n="101" d="100"/>
          <a:sy n="101" d="100"/>
        </p:scale>
        <p:origin x="763" y="67"/>
      </p:cViewPr>
      <p:guideLst>
        <p:guide orient="horz" pos="1619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49" d="100"/>
        <a:sy n="249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handoutMaster" Target="handoutMasters/handoutMaster1.xml"/></Relationships>
</file>

<file path=ppt/_rels/viewProps.xml.rels><?xml version="1.0" encoding="UTF-8" standalone="yes"?>
<Relationships xmlns="http://schemas.openxmlformats.org/package/2006/relationships"><Relationship Id="rId2" Type="http://schemas.openxmlformats.org/officeDocument/2006/relationships/slide" Target="slides/slide6.xml"/><Relationship Id="rId1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285AEC-48F6-974B-B02D-842DE4CA19D2}" type="datetimeFigureOut">
              <a:rPr lang="en-US" smtClean="0"/>
              <a:t>3/26/2020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596CA4-195B-534F-B3C9-4FD2C318312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664855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32C378-A1AA-634A-BDC7-DFEEA7139B4C}" type="datetimeFigureOut">
              <a:rPr lang="en-US" smtClean="0"/>
              <a:t>3/26/2020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170377-F598-F04C-87AC-48DBA0C45F8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040092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170377-F598-F04C-87AC-48DBA0C45F83}" type="slidenum">
              <a:rPr lang="en-US" smtClean="0"/>
              <a:t>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16028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170377-F598-F04C-87AC-48DBA0C45F83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76303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170377-F598-F04C-87AC-48DBA0C45F83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6521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170377-F598-F04C-87AC-48DBA0C45F83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39769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15-0192_MG_1945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52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352775"/>
      </p:ext>
    </p:extLst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15-0192_MG_1898-Edit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8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152882"/>
      </p:ext>
    </p:extLst>
  </p:cSld>
  <p:clrMapOvr>
    <a:masterClrMapping/>
  </p:clrMapOvr>
  <p:transition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3320" y="327040"/>
            <a:ext cx="7316928" cy="857250"/>
          </a:xfrm>
        </p:spPr>
        <p:txBody>
          <a:bodyPr/>
          <a:lstStyle>
            <a:lvl1pPr>
              <a:defRPr>
                <a:solidFill>
                  <a:srgbClr val="861119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5946223" y="0"/>
            <a:ext cx="3197777" cy="545042"/>
          </a:xfrm>
          <a:prstGeom prst="rect">
            <a:avLst/>
          </a:prstGeom>
          <a:solidFill>
            <a:srgbClr val="66102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noFill/>
              </a:ln>
              <a:solidFill>
                <a:schemeClr val="accent1"/>
              </a:solidFill>
            </a:endParaRPr>
          </a:p>
        </p:txBody>
      </p:sp>
      <p:pic>
        <p:nvPicPr>
          <p:cNvPr id="8" name="Picture 7" descr="wordmark2 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1612" y="171924"/>
            <a:ext cx="1485779" cy="188108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1" y="5016499"/>
            <a:ext cx="9144000" cy="127001"/>
          </a:xfrm>
          <a:prstGeom prst="rect">
            <a:avLst/>
          </a:prstGeom>
          <a:solidFill>
            <a:srgbClr val="66102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noFill/>
              </a:ln>
              <a:solidFill>
                <a:schemeClr val="accent1"/>
              </a:solidFill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1" y="4953000"/>
            <a:ext cx="9144000" cy="63499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noFill/>
              </a:ln>
              <a:solidFill>
                <a:schemeClr val="accent1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86720" y="1303788"/>
            <a:ext cx="7986032" cy="3288212"/>
          </a:xfrm>
          <a:prstGeom prst="rect">
            <a:avLst/>
          </a:prstGeom>
        </p:spPr>
        <p:txBody>
          <a:bodyPr vert="horz"/>
          <a:lstStyle>
            <a:lvl1pPr marL="228600" indent="-227013">
              <a:buClr>
                <a:schemeClr val="accent1"/>
              </a:buClr>
              <a:defRPr sz="2000"/>
            </a:lvl1pPr>
            <a:lvl2pPr marL="573088" indent="-285750" defTabSz="455613">
              <a:defRPr sz="1600"/>
            </a:lvl2pPr>
            <a:lvl3pPr marL="862013" indent="-228600">
              <a:defRPr sz="1600"/>
            </a:lvl3pPr>
            <a:lvl4pPr marL="1139825" indent="-228600">
              <a:defRPr sz="1600"/>
            </a:lvl4pPr>
            <a:lvl5pPr marL="1427163" indent="-228600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6774061" y="4688375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40AEA5-A348-2949-9B8B-EA763C54C6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391354"/>
      </p:ext>
    </p:extLst>
  </p:cSld>
  <p:clrMapOvr>
    <a:masterClrMapping/>
  </p:clrMapOvr>
  <p:transition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5946223" y="0"/>
            <a:ext cx="3197777" cy="545042"/>
          </a:xfrm>
          <a:prstGeom prst="rect">
            <a:avLst/>
          </a:prstGeom>
          <a:solidFill>
            <a:srgbClr val="66102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noFill/>
              </a:ln>
              <a:solidFill>
                <a:schemeClr val="accent1"/>
              </a:solidFill>
            </a:endParaRPr>
          </a:p>
        </p:txBody>
      </p:sp>
      <p:pic>
        <p:nvPicPr>
          <p:cNvPr id="4" name="Picture 3" descr="wordmark2 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1612" y="171924"/>
            <a:ext cx="1485779" cy="1881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3319" y="327040"/>
            <a:ext cx="7311309" cy="8572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1" y="4953000"/>
            <a:ext cx="9144000" cy="63499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noFill/>
              </a:ln>
              <a:solidFill>
                <a:schemeClr val="accent1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1" y="5016499"/>
            <a:ext cx="9144000" cy="127001"/>
          </a:xfrm>
          <a:prstGeom prst="rect">
            <a:avLst/>
          </a:prstGeom>
          <a:solidFill>
            <a:srgbClr val="66102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noFill/>
              </a:ln>
              <a:solidFill>
                <a:schemeClr val="accent1"/>
              </a:solidFill>
            </a:endParaRPr>
          </a:p>
        </p:txBody>
      </p:sp>
      <p:sp>
        <p:nvSpPr>
          <p:cNvPr id="8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6774061" y="4688375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40AEA5-A348-2949-9B8B-EA763C54C6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108264"/>
      </p:ext>
    </p:extLst>
  </p:cSld>
  <p:clrMapOvr>
    <a:masterClrMapping/>
  </p:clrMapOvr>
  <p:transition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5946223" y="0"/>
            <a:ext cx="3197777" cy="545042"/>
          </a:xfrm>
          <a:prstGeom prst="rect">
            <a:avLst/>
          </a:prstGeom>
          <a:solidFill>
            <a:srgbClr val="66102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noFill/>
              </a:ln>
              <a:solidFill>
                <a:schemeClr val="accent1"/>
              </a:solidFill>
            </a:endParaRPr>
          </a:p>
        </p:txBody>
      </p:sp>
      <p:pic>
        <p:nvPicPr>
          <p:cNvPr id="4" name="Picture 3" descr="wordmark2 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1612" y="171924"/>
            <a:ext cx="1485779" cy="188108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1" y="4953000"/>
            <a:ext cx="9144000" cy="63499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noFill/>
              </a:ln>
              <a:solidFill>
                <a:schemeClr val="accent1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1" y="5016499"/>
            <a:ext cx="9144000" cy="127001"/>
          </a:xfrm>
          <a:prstGeom prst="rect">
            <a:avLst/>
          </a:prstGeom>
          <a:solidFill>
            <a:srgbClr val="66102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noFill/>
              </a:ln>
              <a:solidFill>
                <a:schemeClr val="accent1"/>
              </a:solidFill>
            </a:endParaRPr>
          </a:p>
        </p:txBody>
      </p:sp>
      <p:sp>
        <p:nvSpPr>
          <p:cNvPr id="8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6774061" y="4688375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40AEA5-A348-2949-9B8B-EA763C54C6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438530"/>
      </p:ext>
    </p:extLst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6774061" y="4688375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40AEA5-A348-2949-9B8B-EA763C54C6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3997422"/>
      </p:ext>
    </p:extLst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43319" y="327040"/>
            <a:ext cx="7794569" cy="85725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76337" y="150935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6774061" y="4688375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40AEA5-A348-2949-9B8B-EA763C54C6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1328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8" r:id="rId2"/>
    <p:sldLayoutId id="2147483665" r:id="rId3"/>
    <p:sldLayoutId id="2147483666" r:id="rId4"/>
    <p:sldLayoutId id="2147483667" r:id="rId5"/>
    <p:sldLayoutId id="2147483655" r:id="rId6"/>
  </p:sldLayoutIdLst>
  <p:transition spd="med">
    <p:fade/>
  </p:transition>
  <p:hf hdr="0" ftr="0" dt="0"/>
  <p:txStyles>
    <p:titleStyle>
      <a:lvl1pPr algn="l" defTabSz="457200" rtl="0" eaLnBrk="1" latinLnBrk="0" hangingPunct="1">
        <a:spcBef>
          <a:spcPct val="0"/>
        </a:spcBef>
        <a:buNone/>
        <a:defRPr sz="2800" b="1" kern="1200">
          <a:solidFill>
            <a:srgbClr val="861119"/>
          </a:solidFill>
          <a:effectLst>
            <a:outerShdw blurRad="50800" dist="38100" dir="2700000" algn="tl" rotWithShape="0">
              <a:srgbClr val="000000">
                <a:alpha val="30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339725" indent="-339725" algn="l" defTabSz="457200" rtl="0" eaLnBrk="1" latinLnBrk="0" hangingPunct="1">
        <a:spcBef>
          <a:spcPts val="900"/>
        </a:spcBef>
        <a:buClr>
          <a:schemeClr val="accent5"/>
        </a:buClr>
        <a:buFont typeface="Arial"/>
        <a:buChar char="•"/>
        <a:defRPr sz="2400" kern="1200">
          <a:solidFill>
            <a:srgbClr val="000000"/>
          </a:solidFill>
          <a:latin typeface="+mn-lt"/>
          <a:ea typeface="+mn-ea"/>
          <a:cs typeface="+mn-cs"/>
        </a:defRPr>
      </a:lvl1pPr>
      <a:lvl2pPr marL="798513" indent="-395288" algn="l" defTabSz="457200" rtl="0" eaLnBrk="1" latinLnBrk="0" hangingPunct="1">
        <a:spcBef>
          <a:spcPct val="20000"/>
        </a:spcBef>
        <a:buClr>
          <a:schemeClr val="accent5"/>
        </a:buClr>
        <a:buFont typeface="Arial"/>
        <a:buChar char="–"/>
        <a:defRPr sz="1800" kern="12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Clr>
          <a:schemeClr val="accent5"/>
        </a:buClr>
        <a:buFont typeface="Arial"/>
        <a:buChar char="•"/>
        <a:defRPr sz="1600" kern="12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Clr>
          <a:schemeClr val="accent5"/>
        </a:buClr>
        <a:buFont typeface="Arial"/>
        <a:buChar char="–"/>
        <a:defRPr sz="1600" kern="12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 title="Maroon Backdrop"/>
          <p:cNvSpPr/>
          <p:nvPr/>
        </p:nvSpPr>
        <p:spPr>
          <a:xfrm>
            <a:off x="3660559" y="-15114"/>
            <a:ext cx="5483441" cy="3556496"/>
          </a:xfrm>
          <a:prstGeom prst="rect">
            <a:avLst/>
          </a:prstGeom>
          <a:solidFill>
            <a:srgbClr val="5C0D1C">
              <a:alpha val="8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 descr="UMAwordmark_wtag_white.png" title="UMass Amherst Wordmark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596"/>
          <a:stretch/>
        </p:blipFill>
        <p:spPr>
          <a:xfrm>
            <a:off x="6845300" y="205021"/>
            <a:ext cx="2125517" cy="276746"/>
          </a:xfrm>
          <a:prstGeom prst="rect">
            <a:avLst/>
          </a:prstGeom>
        </p:spPr>
      </p:pic>
      <p:sp>
        <p:nvSpPr>
          <p:cNvPr id="17" name="Title 1" title="Title"/>
          <p:cNvSpPr txBox="1">
            <a:spLocks/>
          </p:cNvSpPr>
          <p:nvPr/>
        </p:nvSpPr>
        <p:spPr>
          <a:xfrm>
            <a:off x="4857703" y="1487523"/>
            <a:ext cx="4914676" cy="461665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1" kern="1200">
                <a:solidFill>
                  <a:srgbClr val="861119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>
                <a:solidFill>
                  <a:schemeClr val="bg1"/>
                </a:solidFill>
              </a:rPr>
              <a:t>Image Similarity	</a:t>
            </a:r>
          </a:p>
        </p:txBody>
      </p:sp>
      <p:sp>
        <p:nvSpPr>
          <p:cNvPr id="18" name="Subtitle 2"/>
          <p:cNvSpPr txBox="1">
            <a:spLocks/>
          </p:cNvSpPr>
          <p:nvPr/>
        </p:nvSpPr>
        <p:spPr>
          <a:xfrm>
            <a:off x="4971058" y="3037656"/>
            <a:ext cx="3925406" cy="34589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accent5"/>
              </a:buClr>
              <a:buSzTx/>
              <a:buFont typeface="Arial"/>
              <a:buNone/>
              <a:tabLst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>
                <a:solidFill>
                  <a:schemeClr val="bg1"/>
                </a:solidFill>
              </a:rPr>
              <a:t>March 26</a:t>
            </a:r>
            <a:r>
              <a:rPr lang="en-US" baseline="30000" dirty="0">
                <a:solidFill>
                  <a:schemeClr val="bg1"/>
                </a:solidFill>
              </a:rPr>
              <a:t>th</a:t>
            </a:r>
            <a:r>
              <a:rPr lang="en-US" dirty="0">
                <a:solidFill>
                  <a:schemeClr val="bg1"/>
                </a:solidFill>
              </a:rPr>
              <a:t> , 2020</a:t>
            </a:r>
            <a:endParaRPr lang="en-US" baseline="30000" dirty="0">
              <a:solidFill>
                <a:schemeClr val="bg1"/>
              </a:solidFill>
            </a:endParaRPr>
          </a:p>
          <a:p>
            <a:pPr algn="r"/>
            <a:r>
              <a:rPr lang="en-US" baseline="30000" dirty="0">
                <a:solidFill>
                  <a:schemeClr val="bg1"/>
                </a:solidFill>
              </a:rPr>
              <a:t> </a:t>
            </a:r>
          </a:p>
          <a:p>
            <a:pPr algn="r"/>
            <a:r>
              <a:rPr lang="en-US" baseline="30000" dirty="0">
                <a:solidFill>
                  <a:schemeClr val="bg1"/>
                </a:solidFill>
              </a:rPr>
              <a:t>  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 hidden="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/>
              <a:t>Title</a:t>
            </a:r>
            <a:r>
              <a:rPr lang="en-US" baseline="0" dirty="0"/>
              <a:t> Slide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9994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327025"/>
            <a:ext cx="7316788" cy="632717"/>
          </a:xfrm>
        </p:spPr>
        <p:txBody>
          <a:bodyPr/>
          <a:lstStyle/>
          <a:p>
            <a:r>
              <a:rPr lang="en-US" dirty="0"/>
              <a:t>	Problem Statement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4294967295"/>
          </p:nvPr>
        </p:nvSpPr>
        <p:spPr>
          <a:xfrm>
            <a:off x="0" y="1303338"/>
            <a:ext cx="8345488" cy="3289300"/>
          </a:xfrm>
          <a:prstGeom prst="rect">
            <a:avLst/>
          </a:prstGeom>
        </p:spPr>
        <p:txBody>
          <a:bodyPr/>
          <a:lstStyle/>
          <a:p>
            <a:pPr>
              <a:buClr>
                <a:schemeClr val="accent1"/>
              </a:buClr>
            </a:pPr>
            <a:r>
              <a:rPr lang="en-US" dirty="0"/>
              <a:t>Image-Similarity </a:t>
            </a:r>
          </a:p>
          <a:p>
            <a:pPr lvl="1"/>
            <a:r>
              <a:rPr lang="en-US" dirty="0"/>
              <a:t>Law enforcement agencies often receives huge dump of images. </a:t>
            </a:r>
          </a:p>
          <a:p>
            <a:pPr lvl="1"/>
            <a:r>
              <a:rPr lang="en-US" dirty="0"/>
              <a:t>Given an image of interest, they often need to find other similar images from the past.</a:t>
            </a:r>
          </a:p>
          <a:p>
            <a:pPr lvl="1"/>
            <a:r>
              <a:rPr lang="en-US" dirty="0"/>
              <a:t>Example use case : Identify a criminal using crime-scene images through his/her MO.</a:t>
            </a:r>
          </a:p>
          <a:p>
            <a:r>
              <a:rPr lang="en-US" dirty="0"/>
              <a:t>Deliverable</a:t>
            </a:r>
          </a:p>
          <a:p>
            <a:pPr lvl="1"/>
            <a:r>
              <a:rPr lang="en-US" dirty="0"/>
              <a:t>A plugin for Media Viewer engine developed by Jagath, which can be used to find similar images, given an input query image.</a:t>
            </a:r>
          </a:p>
          <a:p>
            <a:pPr marL="0" indent="0">
              <a:buNone/>
            </a:pPr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2928057"/>
      </p:ext>
    </p:extLst>
  </p:cSld>
  <p:clrMapOvr>
    <a:masterClrMapping/>
  </p:clrMapOvr>
  <p:transition spd="med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1B8F4-55C3-43F2-B9BC-B42218DFA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Last Meeting’s Plan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5202BD-3B86-4D76-A4F1-EA8C50A103E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Deliver the wheel file to Dan and get his feedback on the output.</a:t>
            </a:r>
          </a:p>
          <a:p>
            <a:r>
              <a:rPr lang="en-US" dirty="0"/>
              <a:t>Try to use other techniques to improve the performance both in terms of speed an accuracy.</a:t>
            </a:r>
          </a:p>
          <a:p>
            <a:r>
              <a:rPr lang="en-US" dirty="0"/>
              <a:t>Database to store embeddings ?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014B1A-7569-4931-B333-09C89C63EB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740AEA5-A348-2949-9B8B-EA763C54C64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046025"/>
      </p:ext>
    </p:extLst>
  </p:cSld>
  <p:clrMapOvr>
    <a:masterClrMapping/>
  </p:clrMapOvr>
  <p:transition spd="med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did I do last week 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86720" y="1303788"/>
            <a:ext cx="7986032" cy="2905475"/>
          </a:xfrm>
        </p:spPr>
        <p:txBody>
          <a:bodyPr/>
          <a:lstStyle/>
          <a:p>
            <a:pPr marL="1587" indent="0">
              <a:buNone/>
            </a:pPr>
            <a:endParaRPr lang="en-US" dirty="0"/>
          </a:p>
          <a:p>
            <a:r>
              <a:rPr lang="en-US" dirty="0"/>
              <a:t>Implemented dynamic batching to generate embeddings.</a:t>
            </a:r>
          </a:p>
          <a:p>
            <a:r>
              <a:rPr lang="en-US" dirty="0"/>
              <a:t>Implemented logic to store the image embeddings in MySQL database as well to retrieve the top K similar images from the database to answer the search query.</a:t>
            </a:r>
          </a:p>
          <a:p>
            <a:r>
              <a:rPr lang="en-US" dirty="0"/>
              <a:t>Ran the forward pass to generate embeddings of 36.5K images obtained from Places dataset, and stored in a MySQL database.</a:t>
            </a:r>
          </a:p>
        </p:txBody>
      </p:sp>
    </p:spTree>
    <p:extLst>
      <p:ext uri="{BB962C8B-B14F-4D97-AF65-F5344CB8AC3E}">
        <p14:creationId xmlns:p14="http://schemas.microsoft.com/office/powerpoint/2010/main" val="2244019519"/>
      </p:ext>
    </p:extLst>
  </p:cSld>
  <p:clrMapOvr>
    <a:masterClrMapping/>
  </p:clrMapOvr>
  <p:transition spd="med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will I do next week 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86719" y="1303788"/>
            <a:ext cx="8543466" cy="3288212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Figure out how to hand it over to Dan. I have created a pip installable version but there are lot of dependencies including the MySQL database that Dan will have to install.</a:t>
            </a:r>
          </a:p>
          <a:p>
            <a:pPr lvl="0"/>
            <a:r>
              <a:rPr lang="en-US" dirty="0"/>
              <a:t>Try to train with other models or do something else 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7105860"/>
      </p:ext>
    </p:extLst>
  </p:cSld>
  <p:clrMapOvr>
    <a:masterClrMapping/>
  </p:clrMapOvr>
  <p:transition spd="med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 title="Maroon Backdrop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5C0D1C">
              <a:alpha val="8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 descr="UMAwordmark_wtag_white.png" title="University of Massachusetts Amherst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5328" y="2282003"/>
            <a:ext cx="2125517" cy="423135"/>
          </a:xfrm>
          <a:prstGeom prst="rect">
            <a:avLst/>
          </a:prstGeom>
        </p:spPr>
      </p:pic>
      <p:sp>
        <p:nvSpPr>
          <p:cNvPr id="2" name="Title 1" hidden="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/>
              <a:t>Closing Slide</a:t>
            </a:r>
          </a:p>
        </p:txBody>
      </p:sp>
    </p:spTree>
    <p:extLst>
      <p:ext uri="{BB962C8B-B14F-4D97-AF65-F5344CB8AC3E}">
        <p14:creationId xmlns:p14="http://schemas.microsoft.com/office/powerpoint/2010/main" val="1711314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Plaza">
      <a:dk1>
        <a:sysClr val="windowText" lastClr="000000"/>
      </a:dk1>
      <a:lt1>
        <a:sysClr val="window" lastClr="FFFFFF"/>
      </a:lt1>
      <a:dk2>
        <a:srgbClr val="333333"/>
      </a:dk2>
      <a:lt2>
        <a:srgbClr val="CCCCCC"/>
      </a:lt2>
      <a:accent1>
        <a:srgbClr val="990000"/>
      </a:accent1>
      <a:accent2>
        <a:srgbClr val="580101"/>
      </a:accent2>
      <a:accent3>
        <a:srgbClr val="E94A00"/>
      </a:accent3>
      <a:accent4>
        <a:srgbClr val="EB8F00"/>
      </a:accent4>
      <a:accent5>
        <a:srgbClr val="A4A4A4"/>
      </a:accent5>
      <a:accent6>
        <a:srgbClr val="666666"/>
      </a:accent6>
      <a:hlink>
        <a:srgbClr val="D01010"/>
      </a:hlink>
      <a:folHlink>
        <a:srgbClr val="E6682E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1391</TotalTime>
  <Words>247</Words>
  <Application>Microsoft Office PowerPoint</Application>
  <PresentationFormat>On-screen Show (16:9)</PresentationFormat>
  <Paragraphs>37</Paragraphs>
  <Slides>6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9" baseType="lpstr">
      <vt:lpstr>Arial</vt:lpstr>
      <vt:lpstr>Calibri</vt:lpstr>
      <vt:lpstr>Office Theme</vt:lpstr>
      <vt:lpstr>Title Slide</vt:lpstr>
      <vt:lpstr> Problem Statement</vt:lpstr>
      <vt:lpstr>Last Meeting’s Plan</vt:lpstr>
      <vt:lpstr>What did I do last week ?</vt:lpstr>
      <vt:lpstr>What will I do next week ?</vt:lpstr>
      <vt:lpstr>Closing Slide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Michelle Sauve</dc:creator>
  <cp:lastModifiedBy>kautilya.rajbhara@gmail.com</cp:lastModifiedBy>
  <cp:revision>109</cp:revision>
  <dcterms:created xsi:type="dcterms:W3CDTF">2014-02-14T19:28:23Z</dcterms:created>
  <dcterms:modified xsi:type="dcterms:W3CDTF">2020-03-26T18:44:27Z</dcterms:modified>
</cp:coreProperties>
</file>